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8" r:id="rId6"/>
    <p:sldId id="272" r:id="rId7"/>
    <p:sldId id="269" r:id="rId8"/>
    <p:sldId id="270" r:id="rId9"/>
    <p:sldId id="274" r:id="rId10"/>
    <p:sldId id="273" r:id="rId11"/>
    <p:sldId id="266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한컴 고딕" panose="02000500000000000000" pitchFamily="2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811"/>
    <a:srgbClr val="2300F6"/>
    <a:srgbClr val="F60000"/>
    <a:srgbClr val="93CC60"/>
    <a:srgbClr val="E1BBEB"/>
    <a:srgbClr val="FDEF99"/>
    <a:srgbClr val="FDFF97"/>
    <a:srgbClr val="F7CD9F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7CAF6-DB65-453A-A41B-E702DB7516FE}" type="datetimeFigureOut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0A32A-F444-48C6-B246-402CBC3DD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3A6E-6756-41FD-9159-1191042CD26F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5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801D-0F3C-43E0-A894-9DE16A9F9774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9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8C19-8757-4681-95D9-A5D97A4B474D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1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CDA9-80F5-4951-92B2-D5939EABAD5D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3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B8A1-B6A1-4CA7-A0B9-C3344E073568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0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8516-1E53-431E-BEC4-AA8A98366B8E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1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B0B5-2FD4-4C4C-9B07-B2D7F7CF86EF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5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BEB3-A36C-4A33-BB03-FB66797454B3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8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25123-0771-414F-83B9-94E0FED7B47B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1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4381-7842-4A6C-9FB6-81E9D0310CE5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5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FBFF-9E69-4464-96CB-F9A16FC68D6A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1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775FA-E3BE-411B-9705-49A7F4C9739E}" type="datetime1">
              <a:rPr lang="ko-KR" altLang="en-US" smtClean="0"/>
              <a:t>2021-12-26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24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hiuaa.tistory.com/115" TargetMode="External"/><Relationship Id="rId13" Type="http://schemas.openxmlformats.org/officeDocument/2006/relationships/hyperlink" Target="https://assetstore.unity.com/packages/3d/characters/humanoids/fantasy/fantasy-heroes-pack-01-37666" TargetMode="External"/><Relationship Id="rId3" Type="http://schemas.openxmlformats.org/officeDocument/2006/relationships/hyperlink" Target="https://commons.wikimedia.org/wiki/File:Photoshop_CC_icon.png" TargetMode="External"/><Relationship Id="rId7" Type="http://schemas.openxmlformats.org/officeDocument/2006/relationships/hyperlink" Target="https://store.steampowered.com/app/1071870/Biped/?l=koreana" TargetMode="External"/><Relationship Id="rId12" Type="http://schemas.openxmlformats.org/officeDocument/2006/relationships/hyperlink" Target="https://assetstore.unity.com/packages/3d/characters/creatures/poly-hp-mummy-177617" TargetMode="External"/><Relationship Id="rId2" Type="http://schemas.openxmlformats.org/officeDocument/2006/relationships/hyperlink" Target="https://git-scm.com/downloads/log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fork.com/" TargetMode="External"/><Relationship Id="rId11" Type="http://schemas.openxmlformats.org/officeDocument/2006/relationships/hyperlink" Target="https://assetstore.unity.com/packages/3d/environments/landscapes/polydesert-107196" TargetMode="External"/><Relationship Id="rId5" Type="http://schemas.openxmlformats.org/officeDocument/2006/relationships/hyperlink" Target="https://commons.wikimedia.org/wiki/File:Directx-12-logo-100251209-orig.jpg" TargetMode="External"/><Relationship Id="rId10" Type="http://schemas.openxmlformats.org/officeDocument/2006/relationships/hyperlink" Target="https://vense.tistory.com/322" TargetMode="External"/><Relationship Id="rId4" Type="http://schemas.openxmlformats.org/officeDocument/2006/relationships/hyperlink" Target="https://visualstudio.microsoft.com/ko/subscriptions/" TargetMode="External"/><Relationship Id="rId9" Type="http://schemas.openxmlformats.org/officeDocument/2006/relationships/hyperlink" Target="https://kor.pngtree.com/freepng/vector-mouse-icon_4271401.html" TargetMode="External"/><Relationship Id="rId14" Type="http://schemas.openxmlformats.org/officeDocument/2006/relationships/hyperlink" Target="https://assetstore.unity.com/packages/3d/characters/creatures/cacti-cactus-boss-evolution-pack-cute-series-18313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E0F74-4CA6-49F6-BB20-D77ECE86F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453" y="1451456"/>
            <a:ext cx="1426029" cy="3951514"/>
          </a:xfrm>
        </p:spPr>
        <p:txBody>
          <a:bodyPr vert="ea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의뢰인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820E59-7000-4076-9400-360E27522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0109" y="728255"/>
            <a:ext cx="2922595" cy="1552032"/>
          </a:xfrm>
          <a:solidFill>
            <a:schemeClr val="tx1"/>
          </a:solidFill>
          <a:ln w="38100">
            <a:solidFill>
              <a:srgbClr val="CD781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Professor.</a:t>
            </a:r>
            <a:r>
              <a:rPr lang="ko-KR" alt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윤정현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14E26-E4C9-4EBF-9A56-1C5EFF52A233}"/>
              </a:ext>
            </a:extLst>
          </p:cNvPr>
          <p:cNvSpPr txBox="1"/>
          <p:nvPr/>
        </p:nvSpPr>
        <p:spPr>
          <a:xfrm>
            <a:off x="8634405" y="4854602"/>
            <a:ext cx="2922595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2018182021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윤성주</a:t>
            </a:r>
            <a:endParaRPr lang="en-US" altLang="ko-KR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2018184033 </a:t>
            </a:r>
            <a:r>
              <a:rPr lang="ko-KR" altLang="en-US" sz="24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최경훈</a:t>
            </a:r>
            <a:endParaRPr lang="ko-KR" altLang="en-US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C08E-4E77-4CF4-964D-F9357F035A10}"/>
              </a:ext>
            </a:extLst>
          </p:cNvPr>
          <p:cNvSpPr txBox="1"/>
          <p:nvPr/>
        </p:nvSpPr>
        <p:spPr>
          <a:xfrm>
            <a:off x="461473" y="358923"/>
            <a:ext cx="356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2022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년도</a:t>
            </a:r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졸업작품 기획발표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DF486-898E-409B-B625-3EDE0396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fld>
            <a:endParaRPr lang="ko-KR" altLang="en-US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C6E60-34C8-4805-A47A-6021C9AABDBC}"/>
              </a:ext>
            </a:extLst>
          </p:cNvPr>
          <p:cNvSpPr txBox="1"/>
          <p:nvPr/>
        </p:nvSpPr>
        <p:spPr>
          <a:xfrm>
            <a:off x="2697482" y="4414683"/>
            <a:ext cx="199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</a:rPr>
              <a:t>사막</a:t>
            </a:r>
          </a:p>
        </p:txBody>
      </p:sp>
    </p:spTree>
    <p:extLst>
      <p:ext uri="{BB962C8B-B14F-4D97-AF65-F5344CB8AC3E}">
        <p14:creationId xmlns:p14="http://schemas.microsoft.com/office/powerpoint/2010/main" val="190709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조작법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F63896-F60C-43D3-B210-B7F4BACB0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21898" r="22620" b="4334"/>
          <a:stretch/>
        </p:blipFill>
        <p:spPr bwMode="auto">
          <a:xfrm>
            <a:off x="390697" y="2026808"/>
            <a:ext cx="8640054" cy="36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598D76-6074-4E99-BAD5-2AE91D96D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3" t="12549" r="25612" b="12493"/>
          <a:stretch/>
        </p:blipFill>
        <p:spPr>
          <a:xfrm>
            <a:off x="9804234" y="2342779"/>
            <a:ext cx="1948254" cy="30452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2434E2-20DE-4574-B586-53D375679766}"/>
              </a:ext>
            </a:extLst>
          </p:cNvPr>
          <p:cNvSpPr/>
          <p:nvPr/>
        </p:nvSpPr>
        <p:spPr>
          <a:xfrm>
            <a:off x="1909587" y="3106598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68615-D66B-488E-AF68-C7DAFE17C777}"/>
              </a:ext>
            </a:extLst>
          </p:cNvPr>
          <p:cNvSpPr/>
          <p:nvPr/>
        </p:nvSpPr>
        <p:spPr>
          <a:xfrm>
            <a:off x="2047699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6FF09D-339F-4D83-A869-612FF5388C0B}"/>
              </a:ext>
            </a:extLst>
          </p:cNvPr>
          <p:cNvSpPr/>
          <p:nvPr/>
        </p:nvSpPr>
        <p:spPr>
          <a:xfrm>
            <a:off x="1452387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95C25-94CE-4F6E-8381-E1BFA5D10169}"/>
              </a:ext>
            </a:extLst>
          </p:cNvPr>
          <p:cNvSpPr/>
          <p:nvPr/>
        </p:nvSpPr>
        <p:spPr>
          <a:xfrm>
            <a:off x="2643011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DA13D-68A8-49C2-B68B-A85980FB5FB7}"/>
              </a:ext>
            </a:extLst>
          </p:cNvPr>
          <p:cNvSpPr/>
          <p:nvPr/>
        </p:nvSpPr>
        <p:spPr>
          <a:xfrm>
            <a:off x="1023762" y="2454136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B8F599-4977-42AA-9485-098AB359C78E}"/>
              </a:ext>
            </a:extLst>
          </p:cNvPr>
          <p:cNvSpPr/>
          <p:nvPr/>
        </p:nvSpPr>
        <p:spPr>
          <a:xfrm>
            <a:off x="1621456" y="2453345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6F5FA9C3-BCD4-46A2-9FB8-A2BECC0C70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3319" y="1828315"/>
            <a:ext cx="681299" cy="568763"/>
          </a:xfrm>
          <a:prstGeom prst="curvedConnector3">
            <a:avLst>
              <a:gd name="adj1" fmla="val 97534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01425F-6684-4823-BFDA-6287EB0660A8}"/>
              </a:ext>
            </a:extLst>
          </p:cNvPr>
          <p:cNvSpPr txBox="1"/>
          <p:nvPr/>
        </p:nvSpPr>
        <p:spPr>
          <a:xfrm>
            <a:off x="2427987" y="1585390"/>
            <a:ext cx="202018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1/2: </a:t>
            </a:r>
            <a:r>
              <a:rPr lang="ko-KR" altLang="en-US" sz="2000" b="1" dirty="0">
                <a:solidFill>
                  <a:schemeClr val="bg1"/>
                </a:solidFill>
              </a:rPr>
              <a:t>스킬 공격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8B462C19-45E4-4072-A72B-F61A1B151EDC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1534516" y="5056902"/>
            <a:ext cx="1538416" cy="635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854EBF-D683-4218-AF5C-4E53CDFEF14C}"/>
              </a:ext>
            </a:extLst>
          </p:cNvPr>
          <p:cNvSpPr txBox="1"/>
          <p:nvPr/>
        </p:nvSpPr>
        <p:spPr>
          <a:xfrm>
            <a:off x="1704129" y="5873929"/>
            <a:ext cx="179154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w/a/s/d:</a:t>
            </a:r>
            <a:r>
              <a:rPr lang="ko-KR" altLang="en-US" sz="2000" b="1" dirty="0">
                <a:solidFill>
                  <a:schemeClr val="bg1"/>
                </a:solidFill>
              </a:rPr>
              <a:t> 이동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BAAA92-B185-4C5D-9366-F4684F7DA35F}"/>
              </a:ext>
            </a:extLst>
          </p:cNvPr>
          <p:cNvSpPr/>
          <p:nvPr/>
        </p:nvSpPr>
        <p:spPr>
          <a:xfrm>
            <a:off x="436387" y="4413901"/>
            <a:ext cx="1261392" cy="531018"/>
          </a:xfrm>
          <a:prstGeom prst="rect">
            <a:avLst/>
          </a:prstGeom>
          <a:solidFill>
            <a:srgbClr val="FF8B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AD0DF5B5-837C-44AA-9796-91D84DE5CD3B}"/>
              </a:ext>
            </a:extLst>
          </p:cNvPr>
          <p:cNvCxnSpPr>
            <a:cxnSpLocks/>
          </p:cNvCxnSpPr>
          <p:nvPr/>
        </p:nvCxnSpPr>
        <p:spPr>
          <a:xfrm rot="5400000">
            <a:off x="198276" y="5118121"/>
            <a:ext cx="800427" cy="454023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F7D4C8-6643-4878-BC6D-3792647C9D87}"/>
              </a:ext>
            </a:extLst>
          </p:cNvPr>
          <p:cNvSpPr txBox="1"/>
          <p:nvPr/>
        </p:nvSpPr>
        <p:spPr>
          <a:xfrm>
            <a:off x="71997" y="5819706"/>
            <a:ext cx="138717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shift: </a:t>
            </a:r>
            <a:r>
              <a:rPr lang="ko-KR" altLang="en-US" sz="2000" b="1" dirty="0">
                <a:solidFill>
                  <a:schemeClr val="bg1"/>
                </a:solidFill>
              </a:rPr>
              <a:t>뛰기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2A40884-955D-48B4-8ADA-0C43FEBBEE1B}"/>
              </a:ext>
            </a:extLst>
          </p:cNvPr>
          <p:cNvSpPr/>
          <p:nvPr/>
        </p:nvSpPr>
        <p:spPr>
          <a:xfrm>
            <a:off x="3229341" y="3761755"/>
            <a:ext cx="518400" cy="531018"/>
          </a:xfrm>
          <a:prstGeom prst="rect">
            <a:avLst/>
          </a:prstGeom>
          <a:solidFill>
            <a:srgbClr val="F47FF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A2B75911-BA2A-4394-8FEC-97C36F83D6F3}"/>
              </a:ext>
            </a:extLst>
          </p:cNvPr>
          <p:cNvCxnSpPr>
            <a:cxnSpLocks/>
          </p:cNvCxnSpPr>
          <p:nvPr/>
        </p:nvCxnSpPr>
        <p:spPr>
          <a:xfrm flipV="1">
            <a:off x="3747741" y="4025360"/>
            <a:ext cx="512764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B1E514-AFFA-4098-9E96-4D916F52E25C}"/>
              </a:ext>
            </a:extLst>
          </p:cNvPr>
          <p:cNvSpPr txBox="1"/>
          <p:nvPr/>
        </p:nvSpPr>
        <p:spPr>
          <a:xfrm>
            <a:off x="4292605" y="3825305"/>
            <a:ext cx="1463959" cy="400110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F: </a:t>
            </a:r>
            <a:r>
              <a:rPr lang="ko-KR" altLang="en-US" sz="2000" b="1" dirty="0">
                <a:solidFill>
                  <a:schemeClr val="bg1"/>
                </a:solidFill>
              </a:rPr>
              <a:t>상호작용</a:t>
            </a: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AF1F471B-75E7-4186-9A20-476A00B376D8}"/>
              </a:ext>
            </a:extLst>
          </p:cNvPr>
          <p:cNvSpPr/>
          <p:nvPr/>
        </p:nvSpPr>
        <p:spPr>
          <a:xfrm>
            <a:off x="9874364" y="2888677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7638D1EE-DF27-4AA8-90B1-D99A80A0A73D}"/>
              </a:ext>
            </a:extLst>
          </p:cNvPr>
          <p:cNvSpPr/>
          <p:nvPr/>
        </p:nvSpPr>
        <p:spPr>
          <a:xfrm flipH="1">
            <a:off x="10765047" y="2872049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D72E5EF4-33B9-490F-B60A-3C232DE79469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09735" y="2140745"/>
            <a:ext cx="1344240" cy="32192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2A7703C-8AB6-4F4E-8738-9D7B6C9D8497}"/>
              </a:ext>
            </a:extLst>
          </p:cNvPr>
          <p:cNvSpPr txBox="1"/>
          <p:nvPr/>
        </p:nvSpPr>
        <p:spPr>
          <a:xfrm>
            <a:off x="8920151" y="1221161"/>
            <a:ext cx="218773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좌클릭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FE4CE8E4-1402-41D9-8339-4C967D1351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914679" y="2768480"/>
            <a:ext cx="875438" cy="1304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D356799-648A-4BBA-A9B0-5BAE4AACA6A7}"/>
              </a:ext>
            </a:extLst>
          </p:cNvPr>
          <p:cNvSpPr txBox="1"/>
          <p:nvPr/>
        </p:nvSpPr>
        <p:spPr>
          <a:xfrm>
            <a:off x="10635794" y="1651013"/>
            <a:ext cx="1305952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우클릭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2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2A6FBA-CA86-4CB1-8F4D-F0BC3DFE9032}"/>
              </a:ext>
            </a:extLst>
          </p:cNvPr>
          <p:cNvSpPr/>
          <p:nvPr/>
        </p:nvSpPr>
        <p:spPr>
          <a:xfrm>
            <a:off x="1113273" y="1371593"/>
            <a:ext cx="9965454" cy="4710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개발환경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6AD0C9-7B04-4D49-81B2-3B06B77E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38" y="3987185"/>
            <a:ext cx="1299988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구독 - Visual Studio">
            <a:extLst>
              <a:ext uri="{FF2B5EF4-FFF2-40B4-BE49-F238E27FC236}">
                <a16:creationId xmlns:a16="http://schemas.microsoft.com/office/drawing/2014/main" id="{84ED082D-CC88-4207-9526-842679F6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78" y="1546820"/>
            <a:ext cx="1395564" cy="13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4645829-74E9-4EF4-B62A-C2E5643E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71" y="4064291"/>
            <a:ext cx="2004977" cy="11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ork - a fast and friendly git client for Mac and Windows">
            <a:extLst>
              <a:ext uri="{FF2B5EF4-FFF2-40B4-BE49-F238E27FC236}">
                <a16:creationId xmlns:a16="http://schemas.microsoft.com/office/drawing/2014/main" id="{6948984A-BF4C-49F6-B367-364E6EB3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2" y="3763056"/>
            <a:ext cx="1580816" cy="15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2246A-62F3-4460-9FE2-A02E92D238E5}"/>
              </a:ext>
            </a:extLst>
          </p:cNvPr>
          <p:cNvSpPr txBox="1"/>
          <p:nvPr/>
        </p:nvSpPr>
        <p:spPr>
          <a:xfrm>
            <a:off x="6226886" y="3365950"/>
            <a:ext cx="1689627" cy="41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76" name="Picture 28" descr="Pro Level Programming">
            <a:extLst>
              <a:ext uri="{FF2B5EF4-FFF2-40B4-BE49-F238E27FC236}">
                <a16:creationId xmlns:a16="http://schemas.microsoft.com/office/drawing/2014/main" id="{5715FADD-15A0-4581-8D2A-9405E399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81" y="1528349"/>
            <a:ext cx="1440496" cy="14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B4525-FB2A-403A-8CDC-68A4CCC858DE}"/>
              </a:ext>
            </a:extLst>
          </p:cNvPr>
          <p:cNvSpPr txBox="1"/>
          <p:nvPr/>
        </p:nvSpPr>
        <p:spPr>
          <a:xfrm>
            <a:off x="1608940" y="3071223"/>
            <a:ext cx="1251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0DEC9-3DFC-4F56-8EA3-9EF75ADBF730}"/>
              </a:ext>
            </a:extLst>
          </p:cNvPr>
          <p:cNvSpPr txBox="1"/>
          <p:nvPr/>
        </p:nvSpPr>
        <p:spPr>
          <a:xfrm>
            <a:off x="1362479" y="5387797"/>
            <a:ext cx="174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Fork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1F8317-1090-481F-BCBA-206554882BF1}"/>
              </a:ext>
            </a:extLst>
          </p:cNvPr>
          <p:cNvSpPr txBox="1"/>
          <p:nvPr/>
        </p:nvSpPr>
        <p:spPr>
          <a:xfrm>
            <a:off x="4314059" y="3071223"/>
            <a:ext cx="283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1BCD6-D4BC-4104-9C6D-1072D38D17A0}"/>
              </a:ext>
            </a:extLst>
          </p:cNvPr>
          <p:cNvSpPr txBox="1"/>
          <p:nvPr/>
        </p:nvSpPr>
        <p:spPr>
          <a:xfrm>
            <a:off x="4684536" y="5403762"/>
            <a:ext cx="193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DirectX 12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59E715-6420-4FCF-9072-6FF3B089E013}"/>
              </a:ext>
            </a:extLst>
          </p:cNvPr>
          <p:cNvSpPr txBox="1"/>
          <p:nvPr/>
        </p:nvSpPr>
        <p:spPr>
          <a:xfrm>
            <a:off x="8433683" y="3046820"/>
            <a:ext cx="2217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 2020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CB70C3-5F87-402E-9C2F-901F6B739C23}"/>
              </a:ext>
            </a:extLst>
          </p:cNvPr>
          <p:cNvSpPr txBox="1"/>
          <p:nvPr/>
        </p:nvSpPr>
        <p:spPr>
          <a:xfrm>
            <a:off x="8259125" y="5403761"/>
            <a:ext cx="252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5DBC71-2A5D-43C2-B023-4EF0F2365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12" y="1826404"/>
            <a:ext cx="2827090" cy="10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67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DE3B7C-87EB-4BE9-9F99-D5FD5D06B670}"/>
              </a:ext>
            </a:extLst>
          </p:cNvPr>
          <p:cNvSpPr/>
          <p:nvPr/>
        </p:nvSpPr>
        <p:spPr>
          <a:xfrm>
            <a:off x="371475" y="1371593"/>
            <a:ext cx="11449050" cy="488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기술적요소 및 중점 연구분야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EE398-051A-4749-B698-522418759494}"/>
              </a:ext>
            </a:extLst>
          </p:cNvPr>
          <p:cNvSpPr txBox="1"/>
          <p:nvPr/>
        </p:nvSpPr>
        <p:spPr>
          <a:xfrm>
            <a:off x="528287" y="1371593"/>
            <a:ext cx="5405787" cy="515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애니메이션 </a:t>
            </a:r>
            <a:r>
              <a:rPr lang="ko-KR" altLang="en-US" sz="2800" b="1" dirty="0" err="1">
                <a:solidFill>
                  <a:schemeClr val="bg1"/>
                </a:solidFill>
              </a:rPr>
              <a:t>블렌딩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애니메이션 </a:t>
            </a:r>
            <a:r>
              <a:rPr lang="ko-KR" altLang="en-US" sz="2200" dirty="0" err="1">
                <a:solidFill>
                  <a:schemeClr val="bg1"/>
                </a:solidFill>
              </a:rPr>
              <a:t>블렌딩</a:t>
            </a:r>
            <a:r>
              <a:rPr lang="ko-KR" altLang="en-US" sz="2200" dirty="0">
                <a:solidFill>
                  <a:schemeClr val="bg1"/>
                </a:solidFill>
              </a:rPr>
              <a:t> 작동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원리 이해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그림자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태양 빛에 생기는 그림자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이펙트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피격 및 스킬 이펙트 구현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C4065-E09F-401A-8E96-DB1DDA7D325D}"/>
              </a:ext>
            </a:extLst>
          </p:cNvPr>
          <p:cNvSpPr txBox="1"/>
          <p:nvPr/>
        </p:nvSpPr>
        <p:spPr>
          <a:xfrm>
            <a:off x="6257928" y="2418801"/>
            <a:ext cx="5405785" cy="2859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프레임워크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디자인 패턴을 적용하여 프레임워크 제작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최적화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오브젝트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인스턴싱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컬링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원리 이해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124542FF-4FFD-459F-83D8-1E45CF79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2D5AC0-D64A-4FA4-BFB4-F9F031B339FA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6096000" y="1371593"/>
            <a:ext cx="0" cy="488633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70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0" y="-4566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 게임과의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1B8D7-0CA7-49FB-981F-E798D7B6E663}"/>
              </a:ext>
            </a:extLst>
          </p:cNvPr>
          <p:cNvSpPr txBox="1"/>
          <p:nvPr/>
        </p:nvSpPr>
        <p:spPr>
          <a:xfrm>
            <a:off x="6689725" y="652726"/>
            <a:ext cx="54959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비교 게임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포털나이트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otiva Sans"/>
              </a:rPr>
              <a:t>Portal Knights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095B358-415C-40CD-9ACC-18FE1DC3A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835646"/>
              </p:ext>
            </p:extLst>
          </p:nvPr>
        </p:nvGraphicFramePr>
        <p:xfrm>
          <a:off x="292203" y="1962728"/>
          <a:ext cx="1098539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96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</a:tblGrid>
              <a:tr h="2050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보완할 점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220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단순히 만나기만 하는 멀티게임이 아닌 </a:t>
                      </a:r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인이 협동하여 같이</a:t>
                      </a:r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스토리를 진행하는 게임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76662F1-2621-4B55-B4B6-252AD07BE627}"/>
              </a:ext>
            </a:extLst>
          </p:cNvPr>
          <p:cNvSpPr txBox="1"/>
          <p:nvPr/>
        </p:nvSpPr>
        <p:spPr>
          <a:xfrm>
            <a:off x="4849018" y="6413698"/>
            <a:ext cx="2493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그림</a:t>
            </a:r>
            <a:r>
              <a:rPr lang="en-US" altLang="ko-KR" sz="1400" dirty="0">
                <a:solidFill>
                  <a:schemeClr val="bg1"/>
                </a:solidFill>
              </a:rPr>
              <a:t>1] </a:t>
            </a:r>
            <a:r>
              <a:rPr lang="ko-KR" altLang="en-US" sz="1400" dirty="0">
                <a:solidFill>
                  <a:schemeClr val="bg1"/>
                </a:solidFill>
              </a:rPr>
              <a:t>스팀게임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 err="1">
                <a:solidFill>
                  <a:schemeClr val="bg1"/>
                </a:solidFill>
              </a:rPr>
              <a:t>포털나이트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42EF038B-BD64-479D-8CB6-68B5B440B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69945"/>
              </p:ext>
            </p:extLst>
          </p:nvPr>
        </p:nvGraphicFramePr>
        <p:xfrm>
          <a:off x="292203" y="1165800"/>
          <a:ext cx="109853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96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유사점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인이상이 플레이하는 </a:t>
                      </a: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</a:rPr>
                        <a:t>멀티게임이며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몬스터를 죽이면서 퀘스트를 깬다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  <p:pic>
        <p:nvPicPr>
          <p:cNvPr id="3" name="Picture 2" descr="포탈나이츠 몬스터 공략 - 13 (화염 식인꽃)">
            <a:extLst>
              <a:ext uri="{FF2B5EF4-FFF2-40B4-BE49-F238E27FC236}">
                <a16:creationId xmlns:a16="http://schemas.microsoft.com/office/drawing/2014/main" id="{3A530B7C-6A9C-4415-8AC6-C86CF17AE9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08300"/>
            <a:ext cx="6096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8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준비 현황 및 역할분담</a:t>
            </a: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EE9DAB69-B5EA-4E89-9925-ECB4E9F62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36104"/>
              </p:ext>
            </p:extLst>
          </p:nvPr>
        </p:nvGraphicFramePr>
        <p:xfrm>
          <a:off x="511278" y="1371594"/>
          <a:ext cx="10985396" cy="5202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622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  <a:gridCol w="5235574">
                  <a:extLst>
                    <a:ext uri="{9D8B030D-6E8A-4147-A177-3AD203B41FA5}">
                      <a16:colId xmlns:a16="http://schemas.microsoft.com/office/drawing/2014/main" val="2808730956"/>
                    </a:ext>
                  </a:extLst>
                </a:gridCol>
              </a:tblGrid>
              <a:tr h="511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Whitney"/>
                        </a:rPr>
                        <a:t>이름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latin typeface="Whitney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수강과목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C,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C++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STL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윈도우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2d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1, 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네트워크 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게임엔진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54104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프레임워크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조명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그림자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네트워크 게임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7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351592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개발일정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00C8DF5-6D36-4634-8255-7E6D26AD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3867"/>
              </p:ext>
            </p:extLst>
          </p:nvPr>
        </p:nvGraphicFramePr>
        <p:xfrm>
          <a:off x="432595" y="1371593"/>
          <a:ext cx="11326809" cy="5097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686462270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81428988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95017250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459301574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7100915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396274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54227283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679518533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4003792169"/>
                    </a:ext>
                  </a:extLst>
                </a:gridCol>
              </a:tblGrid>
              <a:tr h="396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39787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리소스 수집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1219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309726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/>
                        <a:t>클라</a:t>
                      </a:r>
                      <a:r>
                        <a:rPr lang="ko-KR" altLang="en-US" sz="2000" b="0" dirty="0"/>
                        <a:t>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94580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동기화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2336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애니메이션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53258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조명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그림자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56802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전투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퀘스트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620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UI, </a:t>
                      </a:r>
                      <a:r>
                        <a:rPr lang="ko-KR" altLang="en-US" sz="2000" b="0" dirty="0"/>
                        <a:t>이펙트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7261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추가 구현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테스트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36853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D9C3E15-C773-47FF-9E39-9F94A58A6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21132"/>
              </p:ext>
            </p:extLst>
          </p:nvPr>
        </p:nvGraphicFramePr>
        <p:xfrm>
          <a:off x="10667204" y="160641"/>
          <a:ext cx="1092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3098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79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32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65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5D83B-E959-4FC0-A324-D5002328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540"/>
            <a:ext cx="11277600" cy="4904423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 </a:t>
            </a:r>
            <a:r>
              <a:rPr lang="ko-KR" altLang="en-US" sz="1400" dirty="0">
                <a:hlinkClick r:id="rId2"/>
              </a:rPr>
              <a:t>깃 로고</a:t>
            </a:r>
            <a:r>
              <a:rPr lang="en-US" altLang="ko-KR" sz="1400" dirty="0">
                <a:hlinkClick r:id="rId2"/>
              </a:rPr>
              <a:t>: https://git-scm.com/downloads/logos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 </a:t>
            </a:r>
            <a:r>
              <a:rPr lang="ko-KR" altLang="en-US" sz="1400" dirty="0">
                <a:hlinkClick r:id="rId3"/>
              </a:rPr>
              <a:t>포토샵 로고</a:t>
            </a:r>
            <a:r>
              <a:rPr lang="en-US" altLang="ko-KR" sz="1400" dirty="0">
                <a:hlinkClick r:id="rId3"/>
              </a:rPr>
              <a:t>: https://commons.wikimedia.org/wiki/File:Photoshop_CC_icon.png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 </a:t>
            </a:r>
            <a:r>
              <a:rPr lang="en-US" altLang="ko-KR" sz="1400" dirty="0">
                <a:hlinkClick r:id="rId4"/>
              </a:rPr>
              <a:t>VS2019</a:t>
            </a:r>
            <a:r>
              <a:rPr lang="ko-KR" altLang="en-US" sz="1400" dirty="0">
                <a:hlinkClick r:id="rId4"/>
              </a:rPr>
              <a:t> 로고</a:t>
            </a:r>
            <a:r>
              <a:rPr lang="en-US" altLang="ko-KR" sz="1400" dirty="0">
                <a:hlinkClick r:id="rId4"/>
              </a:rPr>
              <a:t>: https://visualstudio.microsoft.com/ko/subscriptions/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 </a:t>
            </a:r>
            <a:r>
              <a:rPr lang="en-US" altLang="ko-KR" sz="1400" dirty="0">
                <a:hlinkClick r:id="rId5"/>
              </a:rPr>
              <a:t>DX12 </a:t>
            </a:r>
            <a:r>
              <a:rPr lang="ko-KR" altLang="en-US" sz="1400" dirty="0">
                <a:hlinkClick r:id="rId5"/>
              </a:rPr>
              <a:t>로고</a:t>
            </a:r>
            <a:r>
              <a:rPr lang="en-US" altLang="ko-KR" sz="1400" dirty="0">
                <a:hlinkClick r:id="rId5"/>
              </a:rPr>
              <a:t>: https://commons.wikimedia.org/wiki/File:Directx-12-logo-100251209-orig.jpg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 </a:t>
            </a:r>
            <a:r>
              <a:rPr lang="ko-KR" altLang="en-US" sz="1400" dirty="0">
                <a:hlinkClick r:id="rId6"/>
              </a:rPr>
              <a:t>포크 로고</a:t>
            </a:r>
            <a:r>
              <a:rPr lang="en-US" altLang="ko-KR" sz="1400" dirty="0">
                <a:hlinkClick r:id="rId6"/>
              </a:rPr>
              <a:t>: https://git-fork.com/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7"/>
              </a:rPr>
              <a:t>12p </a:t>
            </a:r>
            <a:r>
              <a:rPr lang="ko-KR" altLang="en-US" sz="1400" dirty="0" err="1">
                <a:hlinkClick r:id="rId7"/>
              </a:rPr>
              <a:t>포털나이트</a:t>
            </a:r>
            <a:r>
              <a:rPr lang="ko-KR" altLang="en-US" sz="1400" dirty="0">
                <a:hlinkClick r:id="rId7"/>
              </a:rPr>
              <a:t> 게임</a:t>
            </a:r>
            <a:r>
              <a:rPr lang="en-US" altLang="ko-KR" sz="1400" dirty="0">
                <a:hlinkClick r:id="rId7"/>
              </a:rPr>
              <a:t>: </a:t>
            </a:r>
            <a:r>
              <a:rPr lang="en-US" altLang="ko-KR" sz="1400" dirty="0">
                <a:hlinkClick r:id="rId8"/>
              </a:rPr>
              <a:t>https://hiuaa.tistory.com/115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9"/>
              </a:rPr>
              <a:t>9p </a:t>
            </a:r>
            <a:r>
              <a:rPr lang="ko-KR" altLang="en-US" sz="1400" dirty="0">
                <a:hlinkClick r:id="rId9"/>
              </a:rPr>
              <a:t>마우스</a:t>
            </a:r>
            <a:r>
              <a:rPr lang="en-US" altLang="ko-KR" sz="1400" dirty="0">
                <a:hlinkClick r:id="rId9"/>
              </a:rPr>
              <a:t>: https://kor.pngtree.com/freepng/vector-mouse-icon_4271401.html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0"/>
              </a:rPr>
              <a:t>9p </a:t>
            </a:r>
            <a:r>
              <a:rPr lang="ko-KR" altLang="en-US" sz="1400" dirty="0">
                <a:hlinkClick r:id="rId10"/>
              </a:rPr>
              <a:t>키보드</a:t>
            </a:r>
            <a:r>
              <a:rPr lang="en-US" altLang="ko-KR" sz="1400" dirty="0">
                <a:hlinkClick r:id="rId10"/>
              </a:rPr>
              <a:t>: https://vense.tistory.com/322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1"/>
              </a:rPr>
              <a:t>8p </a:t>
            </a:r>
            <a:r>
              <a:rPr lang="ko-KR" altLang="en-US" sz="1400" dirty="0">
                <a:hlinkClick r:id="rId11"/>
              </a:rPr>
              <a:t>맵</a:t>
            </a:r>
            <a:r>
              <a:rPr lang="en-US" altLang="ko-KR" sz="1400" dirty="0">
                <a:hlinkClick r:id="rId11"/>
              </a:rPr>
              <a:t>: https://assetstore.unity.com/packages/3d/environments/landscapes/polydesert-107196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2"/>
              </a:rPr>
              <a:t>8p </a:t>
            </a:r>
            <a:r>
              <a:rPr lang="ko-KR" altLang="en-US" sz="1400" dirty="0">
                <a:hlinkClick r:id="rId12"/>
              </a:rPr>
              <a:t>몬스터</a:t>
            </a:r>
            <a:r>
              <a:rPr lang="en-US" altLang="ko-KR" sz="1400" dirty="0">
                <a:hlinkClick r:id="rId12"/>
              </a:rPr>
              <a:t>: https://assetstore.unity.com/packages/3d/characters/creatures/poly-hp-mummy-177617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3"/>
              </a:rPr>
              <a:t>7p </a:t>
            </a:r>
            <a:r>
              <a:rPr lang="ko-KR" altLang="en-US" sz="1400" dirty="0">
                <a:hlinkClick r:id="rId13"/>
              </a:rPr>
              <a:t>플레이어</a:t>
            </a:r>
            <a:r>
              <a:rPr lang="en-US" altLang="ko-KR" sz="1400" dirty="0">
                <a:hlinkClick r:id="rId13"/>
              </a:rPr>
              <a:t>: https://assetstore.unity.com/packages/3d/characters/humanoids/fantasy/fantasy-heroes-pack-01-37666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9p </a:t>
            </a:r>
            <a:r>
              <a:rPr lang="ko-KR" altLang="en-US" sz="1400" dirty="0"/>
              <a:t>선인장</a:t>
            </a:r>
            <a:r>
              <a:rPr lang="en-US" altLang="ko-KR" sz="1400" dirty="0"/>
              <a:t>:</a:t>
            </a:r>
            <a:r>
              <a:rPr lang="en-US" altLang="ko-KR" sz="1400" dirty="0">
                <a:hlinkClick r:id="rId14"/>
              </a:rPr>
              <a:t>https://assetstore.unity.com/packages/3d/characters/creatures/cacti-cactus-boss-evolution-pack-cute-series-183139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265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2852D-BDA5-46F1-A597-A7F8FF7A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23845"/>
            <a:ext cx="11125199" cy="104774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ECC2C-BEB8-4847-A8A1-D261D2C4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4" y="1314444"/>
            <a:ext cx="5457825" cy="4410086"/>
          </a:xfrm>
          <a:noFill/>
        </p:spPr>
        <p:txBody>
          <a:bodyPr anchor="ctr"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연구목적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게임소개 및 게임 방법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개발환경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기술적요소 및 중점 연구분야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4D038-3B46-4C46-B01A-73767176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7A23C8-F99F-4CF0-A7C8-E0AC0F06A670}"/>
              </a:ext>
            </a:extLst>
          </p:cNvPr>
          <p:cNvSpPr txBox="1">
            <a:spLocks/>
          </p:cNvSpPr>
          <p:nvPr/>
        </p:nvSpPr>
        <p:spPr>
          <a:xfrm>
            <a:off x="6096000" y="1257299"/>
            <a:ext cx="5219700" cy="509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E18414-7E3B-41F6-841E-B1E6BF8C6F73}"/>
              </a:ext>
            </a:extLst>
          </p:cNvPr>
          <p:cNvSpPr txBox="1">
            <a:spLocks/>
          </p:cNvSpPr>
          <p:nvPr/>
        </p:nvSpPr>
        <p:spPr>
          <a:xfrm>
            <a:off x="6381749" y="1314440"/>
            <a:ext cx="5457825" cy="4410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타 게임과의 비교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개인별 준비 현황 및 역할분담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개발일정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참고문헌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4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연구목적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3DDFCF-D025-4D96-9BB2-8341FB3B801C}"/>
              </a:ext>
            </a:extLst>
          </p:cNvPr>
          <p:cNvSpPr/>
          <p:nvPr/>
        </p:nvSpPr>
        <p:spPr>
          <a:xfrm>
            <a:off x="546243" y="1487366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1.</a:t>
            </a:r>
            <a:r>
              <a:rPr lang="en-US" altLang="ko-KR" sz="20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DirectX12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를 이용한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3d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게임 제작을 통해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DirectX12 API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의 이해도 증진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F3E17-5D58-49FE-A028-0A65672D3E8B}"/>
              </a:ext>
            </a:extLst>
          </p:cNvPr>
          <p:cNvSpPr/>
          <p:nvPr/>
        </p:nvSpPr>
        <p:spPr>
          <a:xfrm>
            <a:off x="546243" y="2759822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2.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렌더링 파이프라인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과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셰이더</a:t>
            </a:r>
            <a:r>
              <a:rPr lang="ko-KR" altLang="en-US" sz="2400" i="0" dirty="0" err="1">
                <a:solidFill>
                  <a:schemeClr val="bg1"/>
                </a:solidFill>
                <a:effectLst/>
                <a:latin typeface="+mj-lt"/>
              </a:rPr>
              <a:t>를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 이해하고 조명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그림자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텍스처 매핑을 적용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283004-6AAA-41EF-8D2C-A65923C6F168}"/>
              </a:ext>
            </a:extLst>
          </p:cNvPr>
          <p:cNvSpPr/>
          <p:nvPr/>
        </p:nvSpPr>
        <p:spPr>
          <a:xfrm>
            <a:off x="546243" y="3985485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3.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플레이어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몬스터 모델에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애니메이션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 적용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F2950-7E4E-4FA7-9E86-40E348EA63FA}"/>
              </a:ext>
            </a:extLst>
          </p:cNvPr>
          <p:cNvSpPr/>
          <p:nvPr/>
        </p:nvSpPr>
        <p:spPr>
          <a:xfrm>
            <a:off x="546243" y="5211148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4.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멀티 플레이를 위한 서버를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TCP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소켓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을 통해 구현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1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691571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187CC-A9C6-4AF7-8012-27CD58E3E215}"/>
              </a:ext>
            </a:extLst>
          </p:cNvPr>
          <p:cNvSpPr/>
          <p:nvPr/>
        </p:nvSpPr>
        <p:spPr>
          <a:xfrm>
            <a:off x="867508" y="1794434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명의 플레이어가 </a:t>
            </a:r>
            <a:r>
              <a:rPr lang="ko-KR" altLang="en-US" sz="2800" dirty="0" err="1">
                <a:solidFill>
                  <a:schemeClr val="bg1"/>
                </a:solidFill>
              </a:rPr>
              <a:t>공격스킬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전략을 통해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>
                <a:solidFill>
                  <a:schemeClr val="bg1"/>
                </a:solidFill>
              </a:rPr>
              <a:t>몬스터를 물리치고</a:t>
            </a:r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ko-KR" altLang="en-US" sz="2800">
                <a:solidFill>
                  <a:schemeClr val="bg1"/>
                </a:solidFill>
              </a:rPr>
              <a:t>퀘스트를 </a:t>
            </a:r>
            <a:r>
              <a:rPr lang="ko-KR" altLang="en-US" sz="2800" dirty="0">
                <a:solidFill>
                  <a:schemeClr val="bg1"/>
                </a:solidFill>
              </a:rPr>
              <a:t>해결하는 </a:t>
            </a:r>
            <a:r>
              <a:rPr lang="en-US" altLang="ko-KR" sz="3000" b="1" dirty="0">
                <a:solidFill>
                  <a:schemeClr val="bg1"/>
                </a:solidFill>
              </a:rPr>
              <a:t>2</a:t>
            </a:r>
            <a:r>
              <a:rPr lang="ko-KR" altLang="en-US" sz="3000" b="1" dirty="0">
                <a:solidFill>
                  <a:schemeClr val="bg1"/>
                </a:solidFill>
              </a:rPr>
              <a:t>인 협동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22AB-8EE5-4EC2-A4E7-3042DE8809A8}"/>
              </a:ext>
            </a:extLst>
          </p:cNvPr>
          <p:cNvSpPr txBox="1"/>
          <p:nvPr/>
        </p:nvSpPr>
        <p:spPr>
          <a:xfrm>
            <a:off x="371475" y="1450762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플레이 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F96AD5-FA9F-4B7E-B8FB-4EB7C6D11BA6}"/>
              </a:ext>
            </a:extLst>
          </p:cNvPr>
          <p:cNvSpPr/>
          <p:nvPr/>
        </p:nvSpPr>
        <p:spPr>
          <a:xfrm>
            <a:off x="867508" y="4364895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마을 사람에게 </a:t>
            </a:r>
            <a:r>
              <a:rPr lang="ko-KR" altLang="en-US" sz="3000" b="1" dirty="0">
                <a:solidFill>
                  <a:schemeClr val="bg1"/>
                </a:solidFill>
              </a:rPr>
              <a:t>의뢰를 받고 몬스터를 퇴치</a:t>
            </a:r>
            <a:r>
              <a:rPr lang="ko-KR" altLang="en-US" sz="2800" dirty="0">
                <a:solidFill>
                  <a:schemeClr val="bg1"/>
                </a:solidFill>
              </a:rPr>
              <a:t>한다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의뢰를 해결하기 위해 중간 </a:t>
            </a:r>
            <a:r>
              <a:rPr lang="ko-KR" altLang="en-US" sz="2800" dirty="0" err="1">
                <a:solidFill>
                  <a:schemeClr val="bg1"/>
                </a:solidFill>
              </a:rPr>
              <a:t>퀘스트들을</a:t>
            </a:r>
            <a:r>
              <a:rPr lang="ko-KR" altLang="en-US" sz="2800" dirty="0">
                <a:solidFill>
                  <a:schemeClr val="bg1"/>
                </a:solidFill>
              </a:rPr>
              <a:t> 수행해야 함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F9986-61D5-4A29-A62C-25199083D39A}"/>
              </a:ext>
            </a:extLst>
          </p:cNvPr>
          <p:cNvSpPr txBox="1"/>
          <p:nvPr/>
        </p:nvSpPr>
        <p:spPr>
          <a:xfrm>
            <a:off x="371475" y="4021223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스토리 컨셉</a:t>
            </a:r>
          </a:p>
        </p:txBody>
      </p:sp>
    </p:spTree>
    <p:extLst>
      <p:ext uri="{BB962C8B-B14F-4D97-AF65-F5344CB8AC3E}">
        <p14:creationId xmlns:p14="http://schemas.microsoft.com/office/powerpoint/2010/main" val="404453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소개 및 게임 월드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35DA46-2F32-459D-9256-309F1CA5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6150"/>
            <a:ext cx="5410200" cy="54102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CA2767-2A0B-4838-A19A-86182D0D2EBA}"/>
              </a:ext>
            </a:extLst>
          </p:cNvPr>
          <p:cNvCxnSpPr>
            <a:cxnSpLocks/>
          </p:cNvCxnSpPr>
          <p:nvPr/>
        </p:nvCxnSpPr>
        <p:spPr>
          <a:xfrm flipV="1">
            <a:off x="581025" y="6486525"/>
            <a:ext cx="5619750" cy="47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3954C-C874-45F2-A64F-E51656A99274}"/>
              </a:ext>
            </a:extLst>
          </p:cNvPr>
          <p:cNvSpPr txBox="1"/>
          <p:nvPr/>
        </p:nvSpPr>
        <p:spPr>
          <a:xfrm>
            <a:off x="2928937" y="648652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6CC3FC-D39D-43D0-B8ED-753BC06D1E12}"/>
              </a:ext>
            </a:extLst>
          </p:cNvPr>
          <p:cNvCxnSpPr>
            <a:cxnSpLocks/>
          </p:cNvCxnSpPr>
          <p:nvPr/>
        </p:nvCxnSpPr>
        <p:spPr>
          <a:xfrm flipV="1">
            <a:off x="6248400" y="923863"/>
            <a:ext cx="0" cy="55387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EE8AAF-AB07-4E40-AD17-FC512588DB08}"/>
              </a:ext>
            </a:extLst>
          </p:cNvPr>
          <p:cNvSpPr txBox="1"/>
          <p:nvPr/>
        </p:nvSpPr>
        <p:spPr>
          <a:xfrm>
            <a:off x="6248400" y="345119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95641226-101A-4599-88D5-DE0197F28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894114"/>
              </p:ext>
            </p:extLst>
          </p:nvPr>
        </p:nvGraphicFramePr>
        <p:xfrm>
          <a:off x="6489700" y="3934142"/>
          <a:ext cx="5600698" cy="21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1406077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  <a:gridCol w="937073">
                  <a:extLst>
                    <a:ext uri="{9D8B030D-6E8A-4147-A177-3AD203B41FA5}">
                      <a16:colId xmlns:a16="http://schemas.microsoft.com/office/drawing/2014/main" val="1741251797"/>
                    </a:ext>
                  </a:extLst>
                </a:gridCol>
                <a:gridCol w="2178048">
                  <a:extLst>
                    <a:ext uri="{9D8B030D-6E8A-4147-A177-3AD203B41FA5}">
                      <a16:colId xmlns:a16="http://schemas.microsoft.com/office/drawing/2014/main" val="3307345653"/>
                    </a:ext>
                  </a:extLst>
                </a:gridCol>
              </a:tblGrid>
              <a:tr h="62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좌표계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 cm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300m </a:t>
                      </a: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이동시간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150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 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분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65236"/>
                  </a:ext>
                </a:extLst>
              </a:tr>
              <a:tr h="75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플레이어 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이동속도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: 80cm/s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: 200cm/s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맵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높이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맵이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 평지이나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 계단과 같은 지형 오브젝트 있음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02861"/>
                  </a:ext>
                </a:extLst>
              </a:tr>
              <a:tr h="62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퀘스트 간의 간격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40m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20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300m </a:t>
                      </a: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이동시간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150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 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분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3295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418DDBB8-6D46-4385-840A-FD5065EFB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43055"/>
              </p:ext>
            </p:extLst>
          </p:nvPr>
        </p:nvGraphicFramePr>
        <p:xfrm>
          <a:off x="6967680" y="1249284"/>
          <a:ext cx="4795694" cy="198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2807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2912887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어드벤처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협동 전투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PC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27487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 ~ 10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3330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26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58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흐름도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7668A0-0085-4CAF-AF9F-59921365E2FA}"/>
              </a:ext>
            </a:extLst>
          </p:cNvPr>
          <p:cNvSpPr/>
          <p:nvPr/>
        </p:nvSpPr>
        <p:spPr>
          <a:xfrm>
            <a:off x="182072" y="1676396"/>
            <a:ext cx="2629633" cy="4375150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마을사람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의뢰인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에게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몬스터 퇴치 의뢰를 받음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보스 몬스터의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위치를 알기 위한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첫번째 퀘스트 수행 장소 알려줌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7D4B13-5AC4-4381-B196-1C73A5960F7F}"/>
              </a:ext>
            </a:extLst>
          </p:cNvPr>
          <p:cNvSpPr/>
          <p:nvPr/>
        </p:nvSpPr>
        <p:spPr>
          <a:xfrm>
            <a:off x="7313374" y="443669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간단한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퍼즐 요소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해결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EB7C90-187D-4ED6-BD94-EEB77DE94117}"/>
              </a:ext>
            </a:extLst>
          </p:cNvPr>
          <p:cNvSpPr/>
          <p:nvPr/>
        </p:nvSpPr>
        <p:spPr>
          <a:xfrm>
            <a:off x="3317631" y="20046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퀘스트 수행 장소로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70407-21CC-4E02-9C53-4859B88F95A5}"/>
              </a:ext>
            </a:extLst>
          </p:cNvPr>
          <p:cNvSpPr/>
          <p:nvPr/>
        </p:nvSpPr>
        <p:spPr>
          <a:xfrm>
            <a:off x="3315800" y="33762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공격 스킬 </a:t>
            </a:r>
            <a:r>
              <a:rPr lang="en-US" altLang="ko-KR" sz="2000" dirty="0">
                <a:solidFill>
                  <a:schemeClr val="bg1"/>
                </a:solidFill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</a:rPr>
              <a:t>협동으로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몬스터 퇴치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EC58F5-6F30-45A3-BFF9-5C7484247730}"/>
              </a:ext>
            </a:extLst>
          </p:cNvPr>
          <p:cNvSpPr/>
          <p:nvPr/>
        </p:nvSpPr>
        <p:spPr>
          <a:xfrm>
            <a:off x="3315801" y="4747859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NPC</a:t>
            </a:r>
            <a:r>
              <a:rPr lang="ko-KR" altLang="en-US" sz="2000" dirty="0">
                <a:solidFill>
                  <a:schemeClr val="bg1"/>
                </a:solidFill>
              </a:rPr>
              <a:t>와 대화 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다음 퀘스트 수행 장소 알려줌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22C265-F723-4A64-9DB7-0DCF931FAB67}"/>
              </a:ext>
            </a:extLst>
          </p:cNvPr>
          <p:cNvSpPr/>
          <p:nvPr/>
        </p:nvSpPr>
        <p:spPr>
          <a:xfrm>
            <a:off x="8954028" y="444304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퇴치 </a:t>
            </a:r>
            <a:r>
              <a:rPr lang="ko-KR" altLang="en-US" sz="2000" dirty="0">
                <a:solidFill>
                  <a:schemeClr val="bg1"/>
                </a:solidFill>
              </a:rPr>
              <a:t>후 마을로 </a:t>
            </a:r>
            <a:r>
              <a:rPr lang="ko-KR" altLang="en-US" sz="2000" dirty="0" err="1">
                <a:solidFill>
                  <a:schemeClr val="bg1"/>
                </a:solidFill>
              </a:rPr>
              <a:t>리젠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F2E-B8EB-4351-B1C8-5A6B73688C75}"/>
              </a:ext>
            </a:extLst>
          </p:cNvPr>
          <p:cNvSpPr/>
          <p:nvPr/>
        </p:nvSpPr>
        <p:spPr>
          <a:xfrm>
            <a:off x="10594682" y="443597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의뢰인과 대화 후 게임 종료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C27CCD4-F24B-4B80-9437-5D9878C5117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4870024" y="3181912"/>
            <a:ext cx="386862" cy="183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7F5D98-051D-4E3A-BF9E-DAABA03C0D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062539" y="4360996"/>
            <a:ext cx="1" cy="3868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01B1034-C09E-4A98-917A-EF20F2E50CE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810790" y="2497027"/>
            <a:ext cx="50684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6B0596E-60D7-4598-A4A9-779859B51E99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rot="5400000" flipH="1" flipV="1">
            <a:off x="3199485" y="3867713"/>
            <a:ext cx="3727939" cy="1830"/>
          </a:xfrm>
          <a:prstGeom prst="bentConnector5">
            <a:avLst>
              <a:gd name="adj1" fmla="val -6132"/>
              <a:gd name="adj2" fmla="val 108041967"/>
              <a:gd name="adj3" fmla="val 10792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9AE2945-DAAC-483C-92BC-1BC2CB9BFAEE}"/>
              </a:ext>
            </a:extLst>
          </p:cNvPr>
          <p:cNvSpPr txBox="1"/>
          <p:nvPr/>
        </p:nvSpPr>
        <p:spPr>
          <a:xfrm>
            <a:off x="5485812" y="1307783"/>
            <a:ext cx="149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번 반복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57FC57F-DA4F-4979-95FC-82ED94C27AFE}"/>
              </a:ext>
            </a:extLst>
          </p:cNvPr>
          <p:cNvCxnSpPr>
            <a:stCxn id="17" idx="3"/>
            <a:endCxn id="14" idx="1"/>
          </p:cNvCxnSpPr>
          <p:nvPr/>
        </p:nvCxnSpPr>
        <p:spPr>
          <a:xfrm>
            <a:off x="6809278" y="5240228"/>
            <a:ext cx="504096" cy="7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3C02CD4-85E9-49FD-9110-704F6E1C0A4E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8704756" y="5240948"/>
            <a:ext cx="249272" cy="63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3B62B67-C9B1-4373-AED3-FF0AC097DCF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10345410" y="5240228"/>
            <a:ext cx="249272" cy="70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0E588A-2968-4BE6-9DE8-BC332EE55B4C}"/>
              </a:ext>
            </a:extLst>
          </p:cNvPr>
          <p:cNvSpPr/>
          <p:nvPr/>
        </p:nvSpPr>
        <p:spPr>
          <a:xfrm>
            <a:off x="8107976" y="1298823"/>
            <a:ext cx="3901952" cy="160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NPC: 3</a:t>
            </a:r>
            <a:r>
              <a:rPr lang="ko-KR" altLang="en-US" sz="2000" b="1" dirty="0">
                <a:solidFill>
                  <a:schemeClr val="bg1"/>
                </a:solidFill>
              </a:rPr>
              <a:t>명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퀘스트</a:t>
            </a:r>
            <a:r>
              <a:rPr lang="en-US" altLang="ko-KR" sz="2000" b="1" dirty="0">
                <a:solidFill>
                  <a:schemeClr val="bg1"/>
                </a:solidFill>
              </a:rPr>
              <a:t>: 3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 (</a:t>
            </a:r>
            <a:r>
              <a:rPr lang="ko-KR" altLang="en-US" sz="2000" b="1" dirty="0">
                <a:solidFill>
                  <a:schemeClr val="bg1"/>
                </a:solidFill>
              </a:rPr>
              <a:t>의뢰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개 </a:t>
            </a:r>
            <a:r>
              <a:rPr lang="en-US" altLang="ko-KR" sz="2000" b="1" dirty="0">
                <a:solidFill>
                  <a:schemeClr val="bg1"/>
                </a:solidFill>
              </a:rPr>
              <a:t>+ </a:t>
            </a:r>
            <a:r>
              <a:rPr lang="ko-KR" altLang="en-US" sz="2000" b="1" dirty="0">
                <a:solidFill>
                  <a:schemeClr val="bg1"/>
                </a:solidFill>
              </a:rPr>
              <a:t>의뢰를 해결하기 위한 서브 퀘스트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90DF03-F2B2-42A5-849A-9DD67E8E5811}"/>
              </a:ext>
            </a:extLst>
          </p:cNvPr>
          <p:cNvCxnSpPr>
            <a:stCxn id="16" idx="3"/>
            <a:endCxn id="15" idx="3"/>
          </p:cNvCxnSpPr>
          <p:nvPr/>
        </p:nvCxnSpPr>
        <p:spPr>
          <a:xfrm flipV="1">
            <a:off x="6809277" y="2497027"/>
            <a:ext cx="1831" cy="1371600"/>
          </a:xfrm>
          <a:prstGeom prst="bentConnector3">
            <a:avLst>
              <a:gd name="adj1" fmla="val 3999104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055D55-7C17-4147-8D09-6569AD9CD261}"/>
              </a:ext>
            </a:extLst>
          </p:cNvPr>
          <p:cNvSpPr txBox="1"/>
          <p:nvPr/>
        </p:nvSpPr>
        <p:spPr>
          <a:xfrm>
            <a:off x="7528633" y="3089369"/>
            <a:ext cx="96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사망 시</a:t>
            </a:r>
          </a:p>
        </p:txBody>
      </p:sp>
    </p:spTree>
    <p:extLst>
      <p:ext uri="{BB962C8B-B14F-4D97-AF65-F5344CB8AC3E}">
        <p14:creationId xmlns:p14="http://schemas.microsoft.com/office/powerpoint/2010/main" val="235719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218842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6C5920A-8E6D-4F05-8C0C-D9D78E60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11129"/>
              </p:ext>
            </p:extLst>
          </p:nvPr>
        </p:nvGraphicFramePr>
        <p:xfrm>
          <a:off x="5511800" y="2881036"/>
          <a:ext cx="5243130" cy="3194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818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581312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1134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205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애니메이션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서있기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 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상호작용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사망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7638FB5-6AAA-4878-87D8-B009EFEC7685}"/>
              </a:ext>
            </a:extLst>
          </p:cNvPr>
          <p:cNvSpPr/>
          <p:nvPr/>
        </p:nvSpPr>
        <p:spPr>
          <a:xfrm>
            <a:off x="8767354" y="1331906"/>
            <a:ext cx="3146566" cy="10477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플레이어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명이서 협동하여 의뢰를 해결하자</a:t>
            </a:r>
            <a:r>
              <a:rPr lang="en-US" altLang="ko-KR" sz="2000" b="1" dirty="0">
                <a:solidFill>
                  <a:schemeClr val="bg1"/>
                </a:solidFill>
              </a:rPr>
              <a:t>!”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7DBE31-17B4-48DE-8DD1-E11D9D68D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60" t="30602" r="54174" b="25749"/>
          <a:stretch/>
        </p:blipFill>
        <p:spPr>
          <a:xfrm>
            <a:off x="619926" y="1799111"/>
            <a:ext cx="2183935" cy="4557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D76EB9-F19E-4807-A545-3313335DC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65" t="30602" r="46812" b="25749"/>
          <a:stretch/>
        </p:blipFill>
        <p:spPr>
          <a:xfrm>
            <a:off x="2803861" y="1799110"/>
            <a:ext cx="2324421" cy="45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0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몬스터 및 건물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F28AAA-524F-4531-A4F9-7794612F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69" y="2285708"/>
            <a:ext cx="2262750" cy="17447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CE3372-446F-41A8-BEE1-BA9BB2A0A2B7}"/>
              </a:ext>
            </a:extLst>
          </p:cNvPr>
          <p:cNvSpPr txBox="1"/>
          <p:nvPr/>
        </p:nvSpPr>
        <p:spPr>
          <a:xfrm>
            <a:off x="1396518" y="1612994"/>
            <a:ext cx="85472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보스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A503A-C090-4BBA-A487-FECB9D701438}"/>
              </a:ext>
            </a:extLst>
          </p:cNvPr>
          <p:cNvSpPr txBox="1"/>
          <p:nvPr/>
        </p:nvSpPr>
        <p:spPr>
          <a:xfrm>
            <a:off x="5289173" y="1576091"/>
            <a:ext cx="133179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5BC170-2B72-4FBC-A82B-8AAC53CC6874}"/>
              </a:ext>
            </a:extLst>
          </p:cNvPr>
          <p:cNvSpPr txBox="1"/>
          <p:nvPr/>
        </p:nvSpPr>
        <p:spPr>
          <a:xfrm>
            <a:off x="9211659" y="1629585"/>
            <a:ext cx="214214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맵 오브젝트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51E1C8A-FDCF-4531-BD75-6FD0F44D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81" y="2316261"/>
            <a:ext cx="3620295" cy="25524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F4D4AB-3130-4461-8AE8-49511C5F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43" y="2283081"/>
            <a:ext cx="3441654" cy="292176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BDFE255-1422-4420-8702-0060B9141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084" y="4632247"/>
            <a:ext cx="1296984" cy="172410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86D7C5D-62FB-4C06-9F30-D6BA93F60210}"/>
              </a:ext>
            </a:extLst>
          </p:cNvPr>
          <p:cNvCxnSpPr/>
          <p:nvPr/>
        </p:nvCxnSpPr>
        <p:spPr>
          <a:xfrm>
            <a:off x="3918857" y="1191986"/>
            <a:ext cx="0" cy="566601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DAB8535-F922-458A-9344-A274886FBF42}"/>
              </a:ext>
            </a:extLst>
          </p:cNvPr>
          <p:cNvCxnSpPr/>
          <p:nvPr/>
        </p:nvCxnSpPr>
        <p:spPr>
          <a:xfrm>
            <a:off x="8317545" y="1191986"/>
            <a:ext cx="0" cy="566601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id="{1E7129F4-3464-4247-BF9F-E04C99855567}"/>
              </a:ext>
            </a:extLst>
          </p:cNvPr>
          <p:cNvSpPr txBox="1">
            <a:spLocks/>
          </p:cNvSpPr>
          <p:nvPr/>
        </p:nvSpPr>
        <p:spPr>
          <a:xfrm>
            <a:off x="1144609" y="5351715"/>
            <a:ext cx="3027002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 보스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436D34B-44F4-4E07-AE69-DF30629E1814}"/>
              </a:ext>
            </a:extLst>
          </p:cNvPr>
          <p:cNvSpPr txBox="1">
            <a:spLocks/>
          </p:cNvSpPr>
          <p:nvPr/>
        </p:nvSpPr>
        <p:spPr>
          <a:xfrm>
            <a:off x="5987135" y="5097886"/>
            <a:ext cx="2623465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미니 선인장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54E698DE-7DBD-4AC7-A808-EAB61A71716C}"/>
              </a:ext>
            </a:extLst>
          </p:cNvPr>
          <p:cNvSpPr txBox="1">
            <a:spLocks/>
          </p:cNvSpPr>
          <p:nvPr/>
        </p:nvSpPr>
        <p:spPr>
          <a:xfrm>
            <a:off x="6461959" y="2877589"/>
            <a:ext cx="2623465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미라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150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9F2FC2AB-0883-4530-BB98-5905902471AA}"/>
              </a:ext>
            </a:extLst>
          </p:cNvPr>
          <p:cNvSpPr txBox="1">
            <a:spLocks/>
          </p:cNvSpPr>
          <p:nvPr/>
        </p:nvSpPr>
        <p:spPr>
          <a:xfrm>
            <a:off x="9268874" y="4888913"/>
            <a:ext cx="1110836" cy="11699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건물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울타리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민가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B825B0-2511-48FE-98CC-18D9E8142FCF}"/>
              </a:ext>
            </a:extLst>
          </p:cNvPr>
          <p:cNvSpPr txBox="1"/>
          <p:nvPr/>
        </p:nvSpPr>
        <p:spPr>
          <a:xfrm>
            <a:off x="10345199" y="4868731"/>
            <a:ext cx="10344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풀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525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218842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퍼즐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6C5920A-8E6D-4F05-8C0C-D9D78E60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100659"/>
              </p:ext>
            </p:extLst>
          </p:nvPr>
        </p:nvGraphicFramePr>
        <p:xfrm>
          <a:off x="7239698" y="2450303"/>
          <a:ext cx="4681057" cy="2793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1057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</a:tblGrid>
              <a:tr h="27935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>
                          <a:solidFill>
                            <a:schemeClr val="bg1"/>
                          </a:solidFill>
                          <a:latin typeface="+mn-lt"/>
                        </a:rPr>
                        <a:t>한 플레이어가 발판을 밟으면 </a:t>
                      </a:r>
                      <a:endParaRPr lang="en-US" altLang="ko-KR" sz="2800" b="1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>
                          <a:solidFill>
                            <a:schemeClr val="bg1"/>
                          </a:solidFill>
                          <a:latin typeface="+mn-lt"/>
                        </a:rPr>
                        <a:t>양동이가 올라오고 </a:t>
                      </a:r>
                      <a:endParaRPr lang="en-US" altLang="ko-KR" sz="2800" b="1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+mn-lt"/>
                        </a:rPr>
                        <a:t>양동이를 </a:t>
                      </a:r>
                      <a:r>
                        <a:rPr lang="en-US" altLang="ko-KR" sz="2400" b="0">
                          <a:solidFill>
                            <a:schemeClr val="bg1"/>
                          </a:solidFill>
                          <a:latin typeface="+mn-lt"/>
                        </a:rPr>
                        <a:t>NPC</a:t>
                      </a:r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+mn-lt"/>
                        </a:rPr>
                        <a:t>에게 가져다 준다</a:t>
                      </a:r>
                      <a:r>
                        <a:rPr lang="en-US" altLang="ko-KR" sz="2400" b="0">
                          <a:solidFill>
                            <a:schemeClr val="bg1"/>
                          </a:solidFill>
                          <a:latin typeface="+mn-lt"/>
                        </a:rPr>
                        <a:t>.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F0FC23E-F1CE-437F-A4C1-6B725072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592459"/>
            <a:ext cx="6585022" cy="45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1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주황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사용자 지정 2">
      <a:majorFont>
        <a:latin typeface="한컴 고딕"/>
        <a:ea typeface="한컴 고딕"/>
        <a:cs typeface=""/>
      </a:majorFont>
      <a:minorFont>
        <a:latin typeface="한컴 고딕"/>
        <a:ea typeface="한컴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1269</TotalTime>
  <Words>914</Words>
  <Application>Microsoft Office PowerPoint</Application>
  <PresentationFormat>와이드스크린</PresentationFormat>
  <Paragraphs>222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Motiva Sans</vt:lpstr>
      <vt:lpstr>맑은 고딕</vt:lpstr>
      <vt:lpstr>Whitney</vt:lpstr>
      <vt:lpstr>Arial</vt:lpstr>
      <vt:lpstr>한컴 고딕</vt:lpstr>
      <vt:lpstr>Office Theme</vt:lpstr>
      <vt:lpstr>의뢰인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의뢰인</dc:title>
  <dc:creator>윤성주(2018182021)</dc:creator>
  <cp:lastModifiedBy>윤성주(2018182021)</cp:lastModifiedBy>
  <cp:revision>24</cp:revision>
  <dcterms:created xsi:type="dcterms:W3CDTF">2021-12-01T12:41:40Z</dcterms:created>
  <dcterms:modified xsi:type="dcterms:W3CDTF">2021-12-26T17:05:54Z</dcterms:modified>
</cp:coreProperties>
</file>